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Merriweather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  <p:guide pos="57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erriweatherSa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Sans-boldItalic.fntdata"/><Relationship Id="rId30" Type="http://schemas.openxmlformats.org/officeDocument/2006/relationships/font" Target="fonts/MerriweatherSans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.springer.com/article/10.1134/S1810232823010113" TargetMode="External"/><Relationship Id="rId3" Type="http://schemas.openxmlformats.org/officeDocument/2006/relationships/hyperlink" Target="https://pubs.rsc.org/en/content/articlelanding/2009/fd/b805531a" TargetMode="External"/><Relationship Id="rId4" Type="http://schemas.openxmlformats.org/officeDocument/2006/relationships/hyperlink" Target="https://arxiv.org/abs/2108.07837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c88193db2_1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1c88193db2_1_6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c3ea6ef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c3ea6ef3d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</a:t>
            </a:r>
            <a:endParaRPr/>
          </a:p>
        </p:txBody>
      </p:sp>
      <p:sp>
        <p:nvSpPr>
          <p:cNvPr id="240" name="Google Shape;24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3ea6ef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</a:t>
            </a:r>
            <a:endParaRPr/>
          </a:p>
        </p:txBody>
      </p:sp>
      <p:sp>
        <p:nvSpPr>
          <p:cNvPr id="281" name="Google Shape;281;g31c3ea6ef3d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c3ea6ef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</a:t>
            </a:r>
            <a:endParaRPr/>
          </a:p>
        </p:txBody>
      </p:sp>
      <p:sp>
        <p:nvSpPr>
          <p:cNvPr id="300" name="Google Shape;300;g31c3ea6ef3d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 and/or showcase directly</a:t>
            </a:r>
            <a:endParaRPr/>
          </a:p>
        </p:txBody>
      </p:sp>
      <p:sp>
        <p:nvSpPr>
          <p:cNvPr id="308" name="Google Shape;30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c88193db2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</a:t>
            </a:r>
            <a:endParaRPr/>
          </a:p>
        </p:txBody>
      </p:sp>
      <p:sp>
        <p:nvSpPr>
          <p:cNvPr id="314" name="Google Shape;314;g31c88193db2_1_6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c88193db2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Dakota will present</a:t>
            </a:r>
            <a:endParaRPr/>
          </a:p>
        </p:txBody>
      </p:sp>
      <p:sp>
        <p:nvSpPr>
          <p:cNvPr id="321" name="Google Shape;321;g31c88193db2_1_6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c88193db2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both talk about and present</a:t>
            </a:r>
            <a:endParaRPr/>
          </a:p>
        </p:txBody>
      </p:sp>
      <p:sp>
        <p:nvSpPr>
          <p:cNvPr id="329" name="Google Shape;329;g31c88193db2_1_6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c88193db2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Monte Carlo algorithm for bond angle optimization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Evaluate potential energy of bond configurations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Accept configurations with lower potential energy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Aim to achieve optimal molecular structure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something similar to what they did in this paper 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Höllmer, P., Maggs, A. C., &amp; Krauth, W. (2024, July 16).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Fast, approximation-free molecular simulation of the SPC/FW water model using non-reversible Markov chains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Nature News. https://www.nature.com/articles/s41598-024-66172-0</a:t>
            </a:r>
            <a:endParaRPr/>
          </a:p>
        </p:txBody>
      </p:sp>
      <p:sp>
        <p:nvSpPr>
          <p:cNvPr id="335" name="Google Shape;335;g31c88193db2_1_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Focus Areas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Why Simulate Water ??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Existing Physical Chemistry Research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Modeling Considerations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Unique Properties of water to consider such as the dielectric characteristics, phase changes.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Software implementation (front end , backend, communication between the two systems, GUI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Simulation Showcase, Future Developments and Performance </a:t>
            </a:r>
            <a:r>
              <a:rPr lang="en-US"/>
              <a:t>considerations</a:t>
            </a:r>
            <a:r>
              <a:rPr lang="en-US"/>
              <a:t>.</a:t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cc93ee7e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4" name="Google Shape;344;g31cc93ee7ee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cc93ee7ee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cc93ee7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harmonics for the bond angle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 the system at a 3 bond system isoceles triangle </a:t>
            </a:r>
            <a:endParaRPr/>
          </a:p>
        </p:txBody>
      </p:sp>
      <p:sp>
        <p:nvSpPr>
          <p:cNvPr id="352" name="Google Shape;352;g31cc93ee7ee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cc93ee7e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Monte Carlo algorithm for bond angle optimization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Evaluate potential energy of bond configurations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Accept configurations with lower potential energy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Aim to achieve optimal molecular structure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something similar to what they did in this paper </a:t>
            </a:r>
            <a:endParaRPr/>
          </a:p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Höllmer, P., Maggs, A. C., &amp; Krauth, W. (2024, July 16).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Fast, approximation-free molecular simulation of the SPC/FW water model using non-reversible Markov chains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Nature News. https://www.nature.com/articles/s41598-024-66172-0</a:t>
            </a:r>
            <a:endParaRPr/>
          </a:p>
        </p:txBody>
      </p:sp>
      <p:sp>
        <p:nvSpPr>
          <p:cNvPr id="358" name="Google Shape;358;g31cc93ee7ee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c3ea6ef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 Why simulate Water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Unique Properties of water makes it play vital role in different industries.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Industrial impact in chemical process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Drug discovery and R&amp;D role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Water simulation models are critical in industries like Energy and Pharmaceuticals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Accurate models help predict molecular interactions and behaviors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Essential for understanding solvent effects and chemical processes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 </a:t>
            </a:r>
            <a:br>
              <a:rPr lang="en-US"/>
            </a:br>
            <a:br>
              <a:rPr lang="en-US"/>
            </a:br>
            <a:r>
              <a:rPr lang="en-US"/>
              <a:t>Waters role in drug discovery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https://link.springer.com/article/10.1134/S1810232823010113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Waters role in material science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https://pubs.rsc.org/en/content/articlelanding/2009/fd/b805531a</a:t>
            </a:r>
            <a:r>
              <a:rPr lang="en-US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Energy Sector extreme </a:t>
            </a:r>
            <a:r>
              <a:rPr lang="en-US"/>
              <a:t>conditions</a:t>
            </a:r>
            <a:r>
              <a:rPr lang="en-US"/>
              <a:t> water behavior and modeling simulations 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https://arxiv.org/abs/2108.07837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1c3ea6ef3d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c3ea6ef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There are dozens of structure modeling techniques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SPC, SPC/E and its main use and  limitations,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TIP3P, TIP4P, TIP5P its main use and </a:t>
            </a:r>
            <a:r>
              <a:rPr lang="en-US"/>
              <a:t>limitations</a:t>
            </a:r>
            <a:r>
              <a:rPr lang="en-US"/>
              <a:t>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MB-POL, POL  its main use and limitations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1c3ea6ef3d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there also system modeling consideration for the simulation which are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Canonical</a:t>
            </a:r>
            <a:r>
              <a:rPr lang="en-US"/>
              <a:t> Ensemble versus Ensemble approaches, NPT versus NVT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88193db2_1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Canonical Ensemble versus Ensemble approaches, NPT versus NVT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Develop a hybrid SPC water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NVT system conditions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Model water under constant thermodynamic conditions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Simulate gradual cooling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Analyze hydrogen bonding interactions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1c88193db2_1_6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c3ea6ef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Lennard-Jones Potential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Models intermolecular interactions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Considers spherically symmetric atoms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Uses 12-6 potential function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1c3ea6ef3d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c3ea6ef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Forces that is applied on opposing oxygen atoms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Calculate translation and rotational forces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Analyze molecular interactions at atomic level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c3ea6ef3d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Dipole Moment and Coulombic Interactions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Calculate translation and rotational forces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Analyze molecular interactions at atomic level and average them to simplify the calculation.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Note cut off was done at LJ potential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sz="5000">
                <a:solidFill>
                  <a:srgbClr val="C282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None/>
              <a:defRPr>
                <a:solidFill>
                  <a:srgbClr val="2D637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1041995"/>
            <a:ext cx="3008313" cy="40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575050" y="1041995"/>
            <a:ext cx="4537075" cy="3657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 sz="18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Char char="–"/>
              <a:defRPr sz="16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 sz="14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57200" y="1531651"/>
            <a:ext cx="3008313" cy="3167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b="0" sz="4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None/>
              <a:defRPr sz="2200">
                <a:solidFill>
                  <a:srgbClr val="2D637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Char char="•"/>
              <a:defRPr sz="22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Char char="–"/>
              <a:defRPr sz="16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Char char="•"/>
              <a:defRPr sz="2200">
                <a:solidFill>
                  <a:srgbClr val="2D637F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Char char="–"/>
              <a:defRPr sz="2000">
                <a:solidFill>
                  <a:srgbClr val="2D637F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 sz="1800">
                <a:solidFill>
                  <a:srgbClr val="2D637F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Char char="–"/>
              <a:defRPr sz="1600">
                <a:solidFill>
                  <a:srgbClr val="2D637F"/>
                </a:solidFill>
              </a:defRPr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 sz="1400">
                <a:solidFill>
                  <a:srgbClr val="2D637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/>
          <p:nvPr>
            <p:ph idx="2" type="pic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  <a:defRPr b="0" i="0" sz="5000" u="none" cap="none" strike="noStrik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74508" y="0"/>
            <a:ext cx="2869492" cy="23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598553"/>
            <a:ext cx="9170736" cy="13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48" y="6019295"/>
            <a:ext cx="1745673" cy="533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eogebra.org/3d/na9arbmv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0" Type="http://schemas.openxmlformats.org/officeDocument/2006/relationships/image" Target="../media/image17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10" Type="http://schemas.openxmlformats.org/officeDocument/2006/relationships/image" Target="../media/image26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ature.com/articles/s41598-024-66172-0" TargetMode="External"/><Relationship Id="rId4" Type="http://schemas.openxmlformats.org/officeDocument/2006/relationships/hyperlink" Target="https://water.lsbu.ac.uk/water/water_models.html" TargetMode="External"/><Relationship Id="rId5" Type="http://schemas.openxmlformats.org/officeDocument/2006/relationships/hyperlink" Target="https://www.notion.so/Molecular-Dynamic-Simulation-of-Water-130778e8c4238072b858de53ea4cbc5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685800" y="668925"/>
            <a:ext cx="84090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</a:pPr>
            <a:r>
              <a:rPr b="1" lang="en-US"/>
              <a:t>Simulating Water Freezing Using Canonical Ensembles Method (NVT)</a:t>
            </a:r>
            <a:endParaRPr b="1">
              <a:solidFill>
                <a:srgbClr val="C28220"/>
              </a:solidFill>
            </a:endParaRPr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685800" y="3813102"/>
            <a:ext cx="64008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2200"/>
              <a:buNone/>
            </a:pPr>
            <a:r>
              <a:rPr lang="en-US"/>
              <a:t>Numerical Algorithms Applied to Computational Quantum Chemistry </a:t>
            </a:r>
            <a:endParaRPr/>
          </a:p>
        </p:txBody>
      </p:sp>
      <p:sp>
        <p:nvSpPr>
          <p:cNvPr id="43" name="Google Shape;43;p8"/>
          <p:cNvSpPr txBox="1"/>
          <p:nvPr/>
        </p:nvSpPr>
        <p:spPr>
          <a:xfrm>
            <a:off x="685800" y="4797875"/>
            <a:ext cx="4508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By: Dakota Turk &amp; Matt Waseem</a:t>
            </a:r>
            <a:endParaRPr sz="18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5458325" y="5106250"/>
            <a:ext cx="3714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>
            <a:off x="476025" y="465400"/>
            <a:ext cx="854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Methods: </a:t>
            </a:r>
            <a:r>
              <a:rPr lang="en-US" sz="2900"/>
              <a:t>Coulombic Interactions cont.</a:t>
            </a:r>
            <a:endParaRPr sz="2900"/>
          </a:p>
        </p:txBody>
      </p:sp>
      <p:sp>
        <p:nvSpPr>
          <p:cNvPr id="192" name="Google Shape;192;p17"/>
          <p:cNvSpPr txBox="1"/>
          <p:nvPr/>
        </p:nvSpPr>
        <p:spPr>
          <a:xfrm>
            <a:off x="6310325" y="5946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https://www.geogebra.org/3d/na9arbmv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476025" y="915100"/>
            <a:ext cx="80340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 order to apply these forces we need to break them down: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Translation forces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Rotational forces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See interactive Geogebra </a:t>
            </a: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page below. 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Consider the following, H1 on molecule 1 and H1 on molecule 2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80978">
            <a:off x="336537" y="3322425"/>
            <a:ext cx="1636725" cy="122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86854">
            <a:off x="2224325" y="2641425"/>
            <a:ext cx="1636725" cy="12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/>
          <p:nvPr/>
        </p:nvSpPr>
        <p:spPr>
          <a:xfrm>
            <a:off x="2276975" y="2355625"/>
            <a:ext cx="539700" cy="50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663100" y="3346675"/>
            <a:ext cx="539700" cy="507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98" name="Google Shape;198;p17"/>
          <p:cNvCxnSpPr/>
          <p:nvPr/>
        </p:nvCxnSpPr>
        <p:spPr>
          <a:xfrm flipH="1">
            <a:off x="2094087" y="2818445"/>
            <a:ext cx="285300" cy="55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17"/>
          <p:cNvSpPr txBox="1"/>
          <p:nvPr/>
        </p:nvSpPr>
        <p:spPr>
          <a:xfrm rot="-3762818">
            <a:off x="1716993" y="2828663"/>
            <a:ext cx="820613" cy="275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Force Vector</a:t>
            </a:r>
            <a:endParaRPr sz="700">
              <a:solidFill>
                <a:srgbClr val="FF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460675" y="3464575"/>
            <a:ext cx="742200" cy="85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201" name="Google Shape;201;p17"/>
          <p:cNvGrpSpPr/>
          <p:nvPr/>
        </p:nvGrpSpPr>
        <p:grpSpPr>
          <a:xfrm>
            <a:off x="1553025" y="3664050"/>
            <a:ext cx="471150" cy="571970"/>
            <a:chOff x="1553025" y="3664050"/>
            <a:chExt cx="471150" cy="571970"/>
          </a:xfrm>
        </p:grpSpPr>
        <p:grpSp>
          <p:nvGrpSpPr>
            <p:cNvPr id="202" name="Google Shape;202;p17"/>
            <p:cNvGrpSpPr/>
            <p:nvPr/>
          </p:nvGrpSpPr>
          <p:grpSpPr>
            <a:xfrm>
              <a:off x="1558152" y="3664057"/>
              <a:ext cx="349211" cy="571963"/>
              <a:chOff x="1558152" y="3664057"/>
              <a:chExt cx="349211" cy="571963"/>
            </a:xfrm>
          </p:grpSpPr>
          <p:cxnSp>
            <p:nvCxnSpPr>
              <p:cNvPr id="203" name="Google Shape;203;p17"/>
              <p:cNvCxnSpPr/>
              <p:nvPr/>
            </p:nvCxnSpPr>
            <p:spPr>
              <a:xfrm flipH="1">
                <a:off x="1622062" y="3685220"/>
                <a:ext cx="285300" cy="55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04" name="Google Shape;204;p17"/>
              <p:cNvCxnSpPr/>
              <p:nvPr/>
            </p:nvCxnSpPr>
            <p:spPr>
              <a:xfrm flipH="1">
                <a:off x="1558152" y="3664057"/>
                <a:ext cx="349200" cy="2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05" name="Google Shape;205;p17"/>
            <p:cNvGrpSpPr/>
            <p:nvPr/>
          </p:nvGrpSpPr>
          <p:grpSpPr>
            <a:xfrm>
              <a:off x="1630575" y="3664050"/>
              <a:ext cx="393600" cy="570950"/>
              <a:chOff x="1630575" y="3664050"/>
              <a:chExt cx="393600" cy="570950"/>
            </a:xfrm>
          </p:grpSpPr>
          <p:cxnSp>
            <p:nvCxnSpPr>
              <p:cNvPr id="206" name="Google Shape;206;p17"/>
              <p:cNvCxnSpPr/>
              <p:nvPr/>
            </p:nvCxnSpPr>
            <p:spPr>
              <a:xfrm>
                <a:off x="1946100" y="3664050"/>
                <a:ext cx="78000" cy="51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07" name="Google Shape;207;p17"/>
              <p:cNvCxnSpPr/>
              <p:nvPr/>
            </p:nvCxnSpPr>
            <p:spPr>
              <a:xfrm flipH="1" rot="10800000">
                <a:off x="1630575" y="4184000"/>
                <a:ext cx="393600" cy="5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08" name="Google Shape;208;p17"/>
            <p:cNvCxnSpPr/>
            <p:nvPr/>
          </p:nvCxnSpPr>
          <p:spPr>
            <a:xfrm>
              <a:off x="1553025" y="3702250"/>
              <a:ext cx="63600" cy="4446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  <p:sp>
        <p:nvSpPr>
          <p:cNvPr id="209" name="Google Shape;209;p17"/>
          <p:cNvSpPr/>
          <p:nvPr/>
        </p:nvSpPr>
        <p:spPr>
          <a:xfrm>
            <a:off x="4885725" y="2914850"/>
            <a:ext cx="2629800" cy="30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210" name="Google Shape;210;p17"/>
          <p:cNvGrpSpPr/>
          <p:nvPr/>
        </p:nvGrpSpPr>
        <p:grpSpPr>
          <a:xfrm>
            <a:off x="5093641" y="3071089"/>
            <a:ext cx="2173556" cy="2638725"/>
            <a:chOff x="1553025" y="3664050"/>
            <a:chExt cx="471150" cy="571970"/>
          </a:xfrm>
        </p:grpSpPr>
        <p:grpSp>
          <p:nvGrpSpPr>
            <p:cNvPr id="211" name="Google Shape;211;p17"/>
            <p:cNvGrpSpPr/>
            <p:nvPr/>
          </p:nvGrpSpPr>
          <p:grpSpPr>
            <a:xfrm>
              <a:off x="1558152" y="3664057"/>
              <a:ext cx="349211" cy="571963"/>
              <a:chOff x="1558152" y="3664057"/>
              <a:chExt cx="349211" cy="571963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 flipH="1">
                <a:off x="1622062" y="3685220"/>
                <a:ext cx="285300" cy="550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 flipH="1">
                <a:off x="1558152" y="3664057"/>
                <a:ext cx="349200" cy="22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214" name="Google Shape;214;p17"/>
            <p:cNvGrpSpPr/>
            <p:nvPr/>
          </p:nvGrpSpPr>
          <p:grpSpPr>
            <a:xfrm>
              <a:off x="1630575" y="3664050"/>
              <a:ext cx="393600" cy="570950"/>
              <a:chOff x="1630575" y="3664050"/>
              <a:chExt cx="393600" cy="570950"/>
            </a:xfrm>
          </p:grpSpPr>
          <p:cxnSp>
            <p:nvCxnSpPr>
              <p:cNvPr id="215" name="Google Shape;215;p17"/>
              <p:cNvCxnSpPr/>
              <p:nvPr/>
            </p:nvCxnSpPr>
            <p:spPr>
              <a:xfrm>
                <a:off x="1946100" y="3664050"/>
                <a:ext cx="78000" cy="514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FF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6" name="Google Shape;216;p17"/>
              <p:cNvCxnSpPr/>
              <p:nvPr/>
            </p:nvCxnSpPr>
            <p:spPr>
              <a:xfrm flipH="1" rot="10800000">
                <a:off x="1630575" y="4184000"/>
                <a:ext cx="393600" cy="5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FF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7" name="Google Shape;217;p17"/>
            <p:cNvCxnSpPr/>
            <p:nvPr/>
          </p:nvCxnSpPr>
          <p:spPr>
            <a:xfrm>
              <a:off x="1553025" y="3702250"/>
              <a:ext cx="63600" cy="444600"/>
            </a:xfrm>
            <a:prstGeom prst="straightConnector1">
              <a:avLst/>
            </a:prstGeom>
            <a:noFill/>
            <a:ln cap="flat" cmpd="sng" w="38100">
              <a:solidFill>
                <a:srgbClr val="9900FF"/>
              </a:solidFill>
              <a:prstDash val="dash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8" name="Google Shape;218;p17"/>
          <p:cNvCxnSpPr/>
          <p:nvPr/>
        </p:nvCxnSpPr>
        <p:spPr>
          <a:xfrm flipH="1" rot="10800000">
            <a:off x="2211700" y="2960750"/>
            <a:ext cx="2436300" cy="5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7"/>
          <p:cNvCxnSpPr/>
          <p:nvPr/>
        </p:nvCxnSpPr>
        <p:spPr>
          <a:xfrm>
            <a:off x="2230000" y="4490350"/>
            <a:ext cx="2518500" cy="14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17"/>
          <p:cNvSpPr txBox="1"/>
          <p:nvPr/>
        </p:nvSpPr>
        <p:spPr>
          <a:xfrm rot="-3763041">
            <a:off x="5285193" y="4060477"/>
            <a:ext cx="1339063" cy="275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Force Vector</a:t>
            </a:r>
            <a:endParaRPr>
              <a:solidFill>
                <a:srgbClr val="FF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 rot="-593912">
            <a:off x="6327853" y="4783150"/>
            <a:ext cx="809754" cy="274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Torque</a:t>
            </a:r>
            <a:endParaRPr sz="1800">
              <a:solidFill>
                <a:srgbClr val="00FF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 rot="-165851">
            <a:off x="5176971" y="3227806"/>
            <a:ext cx="1468108" cy="274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Translational</a:t>
            </a:r>
            <a:endParaRPr sz="1800">
              <a:solidFill>
                <a:srgbClr val="9900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457200" y="479425"/>
            <a:ext cx="81165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Kinetic Energy and Velocity Calculation </a:t>
            </a:r>
            <a:endParaRPr sz="3000"/>
          </a:p>
        </p:txBody>
      </p:sp>
      <p:pic>
        <p:nvPicPr>
          <p:cNvPr id="228" name="Google Shape;2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25" y="1307238"/>
            <a:ext cx="2019574" cy="87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25" y="2179681"/>
            <a:ext cx="2377800" cy="69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100" y="1179400"/>
            <a:ext cx="3896125" cy="35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2914" y="3742344"/>
            <a:ext cx="678306" cy="55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326" y="4245441"/>
            <a:ext cx="2003486" cy="40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4137" y="4717077"/>
            <a:ext cx="1727556" cy="43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895" y="5147568"/>
            <a:ext cx="2294032" cy="402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264025" y="3364250"/>
            <a:ext cx="4112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Merriweather Sans"/>
              <a:buChar char="●"/>
            </a:pPr>
            <a:r>
              <a:rPr lang="en-US" sz="16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Velocity-</a:t>
            </a:r>
            <a:r>
              <a:rPr lang="en-US" sz="16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Verlet Algorithm</a:t>
            </a:r>
            <a:endParaRPr sz="16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57200" y="973650"/>
            <a:ext cx="4452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Merriweather Sans"/>
              <a:buChar char="●"/>
            </a:pPr>
            <a:r>
              <a:rPr lang="en-US" sz="16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Kinetic Energy </a:t>
            </a:r>
            <a:endParaRPr sz="16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8988" y="2800775"/>
            <a:ext cx="2003474" cy="63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470600" y="466050"/>
            <a:ext cx="36978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Software</a:t>
            </a:r>
            <a:r>
              <a:rPr lang="en-US" sz="3000"/>
              <a:t> Stack </a:t>
            </a:r>
            <a:endParaRPr sz="3000"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75" y="2942838"/>
            <a:ext cx="1183375" cy="11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7858113" y="2732100"/>
            <a:ext cx="11835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Host or Clients Machine’s Web Browser</a:t>
            </a:r>
            <a:endParaRPr sz="7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245" name="Google Shape;245;p19"/>
          <p:cNvGrpSpPr/>
          <p:nvPr/>
        </p:nvGrpSpPr>
        <p:grpSpPr>
          <a:xfrm>
            <a:off x="105963" y="1533988"/>
            <a:ext cx="7813263" cy="4001100"/>
            <a:chOff x="105963" y="1533988"/>
            <a:chExt cx="7813263" cy="4001100"/>
          </a:xfrm>
        </p:grpSpPr>
        <p:grpSp>
          <p:nvGrpSpPr>
            <p:cNvPr id="246" name="Google Shape;246;p19"/>
            <p:cNvGrpSpPr/>
            <p:nvPr/>
          </p:nvGrpSpPr>
          <p:grpSpPr>
            <a:xfrm>
              <a:off x="105963" y="1533988"/>
              <a:ext cx="7813263" cy="4001100"/>
              <a:chOff x="105963" y="1533988"/>
              <a:chExt cx="7813263" cy="4001100"/>
            </a:xfrm>
          </p:grpSpPr>
          <p:grpSp>
            <p:nvGrpSpPr>
              <p:cNvPr id="247" name="Google Shape;247;p19"/>
              <p:cNvGrpSpPr/>
              <p:nvPr/>
            </p:nvGrpSpPr>
            <p:grpSpPr>
              <a:xfrm>
                <a:off x="105963" y="1533988"/>
                <a:ext cx="7813263" cy="4001100"/>
                <a:chOff x="105963" y="1533988"/>
                <a:chExt cx="7813263" cy="4001100"/>
              </a:xfrm>
            </p:grpSpPr>
            <p:grpSp>
              <p:nvGrpSpPr>
                <p:cNvPr id="248" name="Google Shape;248;p19"/>
                <p:cNvGrpSpPr/>
                <p:nvPr/>
              </p:nvGrpSpPr>
              <p:grpSpPr>
                <a:xfrm>
                  <a:off x="105963" y="1533988"/>
                  <a:ext cx="7813263" cy="4001100"/>
                  <a:chOff x="105963" y="1533975"/>
                  <a:chExt cx="7813263" cy="4001100"/>
                </a:xfrm>
              </p:grpSpPr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105975" y="1533975"/>
                    <a:ext cx="7248900" cy="4001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3F3F3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</p:txBody>
              </p:sp>
              <p:pic>
                <p:nvPicPr>
                  <p:cNvPr id="250" name="Google Shape;250;p19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2608750" y="2667526"/>
                    <a:ext cx="2211299" cy="1354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51" name="Google Shape;251;p19"/>
                  <p:cNvSpPr txBox="1"/>
                  <p:nvPr/>
                </p:nvSpPr>
                <p:spPr>
                  <a:xfrm>
                    <a:off x="2943400" y="2232200"/>
                    <a:ext cx="1542000" cy="56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rgbClr val="2D637F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rPr>
                      <a:t>Our Server</a:t>
                    </a:r>
                    <a:endParaRPr sz="10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>
                        <a:solidFill>
                          <a:srgbClr val="2D637F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rPr>
                      <a:t>“Serve” - Middle Man</a:t>
                    </a:r>
                    <a:endParaRPr sz="10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</p:txBody>
              </p:sp>
              <p:grpSp>
                <p:nvGrpSpPr>
                  <p:cNvPr id="252" name="Google Shape;252;p19"/>
                  <p:cNvGrpSpPr/>
                  <p:nvPr/>
                </p:nvGrpSpPr>
                <p:grpSpPr>
                  <a:xfrm>
                    <a:off x="105963" y="2106225"/>
                    <a:ext cx="2612675" cy="2256975"/>
                    <a:chOff x="563750" y="2106225"/>
                    <a:chExt cx="2612675" cy="2256975"/>
                  </a:xfrm>
                </p:grpSpPr>
                <p:grpSp>
                  <p:nvGrpSpPr>
                    <p:cNvPr id="253" name="Google Shape;253;p19"/>
                    <p:cNvGrpSpPr/>
                    <p:nvPr/>
                  </p:nvGrpSpPr>
                  <p:grpSpPr>
                    <a:xfrm>
                      <a:off x="769700" y="2106225"/>
                      <a:ext cx="2331575" cy="1869134"/>
                      <a:chOff x="769700" y="2106225"/>
                      <a:chExt cx="2331575" cy="1869134"/>
                    </a:xfrm>
                  </p:grpSpPr>
                  <p:pic>
                    <p:nvPicPr>
                      <p:cNvPr id="254" name="Google Shape;254;p19"/>
                      <p:cNvPicPr preferRelativeResize="0"/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250012" y="2714583"/>
                        <a:ext cx="1119874" cy="12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255" name="Google Shape;255;p19"/>
                      <p:cNvSpPr txBox="1"/>
                      <p:nvPr/>
                    </p:nvSpPr>
                    <p:spPr>
                      <a:xfrm>
                        <a:off x="769700" y="2106225"/>
                        <a:ext cx="2080500" cy="56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rgbClr val="2D637F"/>
                            </a:solidFill>
                            <a:latin typeface="Merriweather Sans"/>
                            <a:ea typeface="Merriweather Sans"/>
                            <a:cs typeface="Merriweather Sans"/>
                            <a:sym typeface="Merriweather Sans"/>
                          </a:rPr>
                          <a:t>Our Backend </a:t>
                        </a:r>
                        <a:endParaRPr sz="1000">
                          <a:solidFill>
                            <a:srgbClr val="2D637F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endParaRPr>
                      </a:p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rgbClr val="2D637F"/>
                            </a:solidFill>
                            <a:latin typeface="Merriweather Sans"/>
                            <a:ea typeface="Merriweather Sans"/>
                            <a:cs typeface="Merriweather Sans"/>
                            <a:sym typeface="Merriweather Sans"/>
                          </a:rPr>
                          <a:t>(Simulation Implementation)</a:t>
                        </a:r>
                        <a:endParaRPr sz="1000">
                          <a:solidFill>
                            <a:srgbClr val="2D637F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endParaRPr>
                      </a:p>
                    </p:txBody>
                  </p:sp>
                  <p:sp>
                    <p:nvSpPr>
                      <p:cNvPr id="256" name="Google Shape;256;p19"/>
                      <p:cNvSpPr txBox="1"/>
                      <p:nvPr/>
                    </p:nvSpPr>
                    <p:spPr>
                      <a:xfrm>
                        <a:off x="2369875" y="2698650"/>
                        <a:ext cx="731400" cy="34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700">
                            <a:solidFill>
                              <a:srgbClr val="2D637F"/>
                            </a:solidFill>
                            <a:latin typeface="Merriweather Sans"/>
                            <a:ea typeface="Merriweather Sans"/>
                            <a:cs typeface="Merriweather Sans"/>
                            <a:sym typeface="Merriweather Sans"/>
                          </a:rPr>
                          <a:t>NodeAPI Call</a:t>
                        </a:r>
                        <a:endParaRPr sz="700">
                          <a:solidFill>
                            <a:srgbClr val="2D637F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endParaRPr>
                      </a:p>
                    </p:txBody>
                  </p:sp>
                </p:grpSp>
                <p:grpSp>
                  <p:nvGrpSpPr>
                    <p:cNvPr id="257" name="Google Shape;257;p19"/>
                    <p:cNvGrpSpPr/>
                    <p:nvPr/>
                  </p:nvGrpSpPr>
                  <p:grpSpPr>
                    <a:xfrm>
                      <a:off x="563750" y="3039288"/>
                      <a:ext cx="2612675" cy="1323913"/>
                      <a:chOff x="563750" y="3039288"/>
                      <a:chExt cx="2612675" cy="1323913"/>
                    </a:xfrm>
                  </p:grpSpPr>
                  <p:sp>
                    <p:nvSpPr>
                      <p:cNvPr id="258" name="Google Shape;258;p19"/>
                      <p:cNvSpPr txBox="1"/>
                      <p:nvPr/>
                    </p:nvSpPr>
                    <p:spPr>
                      <a:xfrm>
                        <a:off x="563750" y="4022400"/>
                        <a:ext cx="2492400" cy="34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>
                            <a:solidFill>
                              <a:srgbClr val="2D637F"/>
                            </a:solidFill>
                            <a:latin typeface="Merriweather Sans"/>
                            <a:ea typeface="Merriweather Sans"/>
                            <a:cs typeface="Merriweather Sans"/>
                            <a:sym typeface="Merriweather Sans"/>
                          </a:rPr>
                          <a:t>Compiled into a NodeJS API Module</a:t>
                        </a:r>
                        <a:endParaRPr sz="1000">
                          <a:solidFill>
                            <a:srgbClr val="2D637F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endParaRPr>
                      </a:p>
                    </p:txBody>
                  </p:sp>
                  <p:cxnSp>
                    <p:nvCxnSpPr>
                      <p:cNvPr id="259" name="Google Shape;259;p19"/>
                      <p:cNvCxnSpPr/>
                      <p:nvPr/>
                    </p:nvCxnSpPr>
                    <p:spPr>
                      <a:xfrm flipH="1">
                        <a:off x="2461213" y="3039288"/>
                        <a:ext cx="548700" cy="9000"/>
                      </a:xfrm>
                      <a:prstGeom prst="straightConnector1">
                        <a:avLst/>
                      </a:prstGeom>
                      <a:noFill/>
                      <a:ln cap="flat" cmpd="sng" w="381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triangle"/>
                      </a:ln>
                    </p:spPr>
                  </p:cxnSp>
                  <p:cxnSp>
                    <p:nvCxnSpPr>
                      <p:cNvPr id="260" name="Google Shape;260;p19"/>
                      <p:cNvCxnSpPr/>
                      <p:nvPr/>
                    </p:nvCxnSpPr>
                    <p:spPr>
                      <a:xfrm flipH="1" rot="10800000">
                        <a:off x="2461225" y="3462663"/>
                        <a:ext cx="548700" cy="9000"/>
                      </a:xfrm>
                      <a:prstGeom prst="straightConnector1">
                        <a:avLst/>
                      </a:prstGeom>
                      <a:noFill/>
                      <a:ln cap="flat" cmpd="sng" w="38100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triangle"/>
                      </a:ln>
                    </p:spPr>
                  </p:cxnSp>
                  <p:sp>
                    <p:nvSpPr>
                      <p:cNvPr id="261" name="Google Shape;261;p19"/>
                      <p:cNvSpPr txBox="1"/>
                      <p:nvPr/>
                    </p:nvSpPr>
                    <p:spPr>
                      <a:xfrm>
                        <a:off x="2294725" y="3540288"/>
                        <a:ext cx="881700" cy="34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700">
                            <a:solidFill>
                              <a:srgbClr val="2D637F"/>
                            </a:solidFill>
                            <a:latin typeface="Merriweather Sans"/>
                            <a:ea typeface="Merriweather Sans"/>
                            <a:cs typeface="Merriweather Sans"/>
                            <a:sym typeface="Merriweather Sans"/>
                          </a:rPr>
                          <a:t>NodeAPI Return</a:t>
                        </a:r>
                        <a:endParaRPr sz="700">
                          <a:solidFill>
                            <a:srgbClr val="2D637F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endParaRPr>
                      </a:p>
                    </p:txBody>
                  </p:sp>
                </p:grpSp>
              </p:grpSp>
              <p:pic>
                <p:nvPicPr>
                  <p:cNvPr id="262" name="Google Shape;262;p19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457200" y="4913925"/>
                    <a:ext cx="2205141" cy="56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263" name="Google Shape;263;p19"/>
                  <p:cNvGrpSpPr/>
                  <p:nvPr/>
                </p:nvGrpSpPr>
                <p:grpSpPr>
                  <a:xfrm>
                    <a:off x="5543925" y="2030550"/>
                    <a:ext cx="1701000" cy="2796900"/>
                    <a:chOff x="5748050" y="2030550"/>
                    <a:chExt cx="1701000" cy="2796900"/>
                  </a:xfrm>
                </p:grpSpPr>
                <p:sp>
                  <p:nvSpPr>
                    <p:cNvPr id="264" name="Google Shape;264;p19"/>
                    <p:cNvSpPr/>
                    <p:nvPr/>
                  </p:nvSpPr>
                  <p:spPr>
                    <a:xfrm>
                      <a:off x="5748050" y="2030550"/>
                      <a:ext cx="1701000" cy="27969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p:txBody>
                </p:sp>
                <p:pic>
                  <p:nvPicPr>
                    <p:cNvPr id="265" name="Google Shape;265;p19"/>
                    <p:cNvPicPr preferRelativeResize="0"/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970675" y="2280800"/>
                      <a:ext cx="561300" cy="561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266" name="Google Shape;266;p19"/>
                    <p:cNvSpPr txBox="1"/>
                    <p:nvPr/>
                  </p:nvSpPr>
                  <p:spPr>
                    <a:xfrm>
                      <a:off x="5748050" y="3052975"/>
                      <a:ext cx="1119900" cy="561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dat.GUI</a:t>
                      </a:r>
                      <a:endParaRPr sz="17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p:txBody>
                </p:sp>
                <p:pic>
                  <p:nvPicPr>
                    <p:cNvPr id="267" name="Google Shape;267;p19"/>
                    <p:cNvPicPr preferRelativeResize="0"/>
                    <p:nvPr/>
                  </p:nvPicPr>
                  <p:blipFill>
                    <a:blip r:embed="rId8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531975" y="3540302"/>
                      <a:ext cx="881700" cy="8888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68" name="Google Shape;268;p19"/>
                    <p:cNvPicPr preferRelativeResize="0"/>
                    <p:nvPr/>
                  </p:nvPicPr>
                  <p:blipFill>
                    <a:blip r:embed="rId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575325" y="2471548"/>
                      <a:ext cx="795000" cy="795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69" name="Google Shape;269;p19"/>
                    <p:cNvPicPr preferRelativeResize="0"/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748050" y="3825174"/>
                      <a:ext cx="795000" cy="795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cxnSp>
                <p:nvCxnSpPr>
                  <p:cNvPr id="270" name="Google Shape;270;p19"/>
                  <p:cNvCxnSpPr/>
                  <p:nvPr/>
                </p:nvCxnSpPr>
                <p:spPr>
                  <a:xfrm flipH="1" rot="10800000">
                    <a:off x="4879475" y="3471713"/>
                    <a:ext cx="548700" cy="90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271" name="Google Shape;271;p19"/>
                  <p:cNvCxnSpPr/>
                  <p:nvPr/>
                </p:nvCxnSpPr>
                <p:spPr>
                  <a:xfrm flipH="1">
                    <a:off x="4879475" y="3064313"/>
                    <a:ext cx="548700" cy="90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72" name="Google Shape;272;p19"/>
                  <p:cNvSpPr txBox="1"/>
                  <p:nvPr/>
                </p:nvSpPr>
                <p:spPr>
                  <a:xfrm>
                    <a:off x="4712963" y="3540288"/>
                    <a:ext cx="881700" cy="34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700">
                        <a:solidFill>
                          <a:srgbClr val="2D637F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rPr>
                      <a:t>Web Response</a:t>
                    </a:r>
                    <a:endParaRPr sz="7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</p:txBody>
              </p:sp>
              <p:sp>
                <p:nvSpPr>
                  <p:cNvPr id="273" name="Google Shape;273;p19"/>
                  <p:cNvSpPr txBox="1"/>
                  <p:nvPr/>
                </p:nvSpPr>
                <p:spPr>
                  <a:xfrm>
                    <a:off x="4787175" y="2698638"/>
                    <a:ext cx="881700" cy="34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700">
                        <a:solidFill>
                          <a:srgbClr val="2D637F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rPr>
                      <a:t>Web Request</a:t>
                    </a:r>
                    <a:endParaRPr sz="7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</p:txBody>
              </p:sp>
              <p:cxnSp>
                <p:nvCxnSpPr>
                  <p:cNvPr id="274" name="Google Shape;274;p19"/>
                  <p:cNvCxnSpPr/>
                  <p:nvPr/>
                </p:nvCxnSpPr>
                <p:spPr>
                  <a:xfrm flipH="1" rot="10800000">
                    <a:off x="7110875" y="3530013"/>
                    <a:ext cx="731400" cy="90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275" name="Google Shape;275;p19"/>
                  <p:cNvSpPr txBox="1"/>
                  <p:nvPr/>
                </p:nvSpPr>
                <p:spPr>
                  <a:xfrm>
                    <a:off x="7287125" y="3199500"/>
                    <a:ext cx="632100" cy="34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700">
                        <a:solidFill>
                          <a:srgbClr val="2D637F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rPr>
                      <a:t>Open Port</a:t>
                    </a:r>
                    <a:endParaRPr sz="7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endParaRPr>
                  </a:p>
                </p:txBody>
              </p:sp>
            </p:grpSp>
            <p:sp>
              <p:nvSpPr>
                <p:cNvPr id="276" name="Google Shape;276;p19"/>
                <p:cNvSpPr txBox="1"/>
                <p:nvPr/>
              </p:nvSpPr>
              <p:spPr>
                <a:xfrm>
                  <a:off x="2693814" y="5101600"/>
                  <a:ext cx="1892700" cy="34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700">
                      <a:solidFill>
                        <a:srgbClr val="2D637F"/>
                      </a:solidFill>
                      <a:latin typeface="Merriweather Sans"/>
                      <a:ea typeface="Merriweather Sans"/>
                      <a:cs typeface="Merriweather Sans"/>
                      <a:sym typeface="Merriweather Sans"/>
                    </a:rPr>
                    <a:t>Containerized for ease of deployment</a:t>
                  </a:r>
                  <a:endParaRPr sz="700">
                    <a:solidFill>
                      <a:srgbClr val="2D637F"/>
                    </a:solidFill>
                    <a:latin typeface="Merriweather Sans"/>
                    <a:ea typeface="Merriweather Sans"/>
                    <a:cs typeface="Merriweather Sans"/>
                    <a:sym typeface="Merriweather Sans"/>
                  </a:endParaRPr>
                </a:p>
              </p:txBody>
            </p:sp>
          </p:grpSp>
          <p:sp>
            <p:nvSpPr>
              <p:cNvPr id="277" name="Google Shape;277;p19"/>
              <p:cNvSpPr txBox="1"/>
              <p:nvPr/>
            </p:nvSpPr>
            <p:spPr>
              <a:xfrm>
                <a:off x="6735593" y="4126225"/>
                <a:ext cx="638700" cy="3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chemeClr val="dk1"/>
                    </a:solidFill>
                    <a:latin typeface="Merriweather Sans"/>
                    <a:ea typeface="Merriweather Sans"/>
                    <a:cs typeface="Merriweather Sans"/>
                    <a:sym typeface="Merriweather Sans"/>
                  </a:rPr>
                  <a:t>three js</a:t>
                </a:r>
                <a:endParaRPr sz="700">
                  <a:solidFill>
                    <a:schemeClr val="dk1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endParaRPr>
              </a:p>
            </p:txBody>
          </p:sp>
        </p:grpSp>
        <p:sp>
          <p:nvSpPr>
            <p:cNvPr id="278" name="Google Shape;278;p19"/>
            <p:cNvSpPr txBox="1"/>
            <p:nvPr/>
          </p:nvSpPr>
          <p:spPr>
            <a:xfrm>
              <a:off x="5555425" y="1594263"/>
              <a:ext cx="1542000" cy="5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2D637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Frontend</a:t>
              </a:r>
              <a:endParaRPr sz="10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2D637F"/>
                  </a:solidFill>
                  <a:latin typeface="Merriweather Sans"/>
                  <a:ea typeface="Merriweather Sans"/>
                  <a:cs typeface="Merriweather Sans"/>
                  <a:sym typeface="Merriweather Sans"/>
                </a:rPr>
                <a:t>Visualization</a:t>
              </a:r>
              <a:endParaRPr sz="10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>
            <p:ph type="title"/>
          </p:nvPr>
        </p:nvSpPr>
        <p:spPr>
          <a:xfrm>
            <a:off x="457200" y="466075"/>
            <a:ext cx="64692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Backend Implementation</a:t>
            </a:r>
            <a:endParaRPr sz="3000"/>
          </a:p>
        </p:txBody>
      </p:sp>
      <p:sp>
        <p:nvSpPr>
          <p:cNvPr id="284" name="Google Shape;284;p20"/>
          <p:cNvSpPr txBox="1"/>
          <p:nvPr>
            <p:ph idx="1" type="body"/>
          </p:nvPr>
        </p:nvSpPr>
        <p:spPr>
          <a:xfrm>
            <a:off x="457200" y="1507550"/>
            <a:ext cx="51117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Developed in all C++</a:t>
            </a:r>
            <a:endParaRPr sz="1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Compiled into a custom Node API module</a:t>
            </a:r>
            <a:endParaRPr sz="1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Runs simple simulation stack:</a:t>
            </a:r>
            <a:endParaRPr sz="1600">
              <a:solidFill>
                <a:schemeClr val="dk1"/>
              </a:solidFill>
            </a:endParaRPr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Declare initial variables</a:t>
            </a:r>
            <a:endParaRPr sz="1600">
              <a:solidFill>
                <a:schemeClr val="dk1"/>
              </a:solidFill>
            </a:endParaRPr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Calculate initial conditions</a:t>
            </a:r>
            <a:endParaRPr sz="1600">
              <a:solidFill>
                <a:schemeClr val="dk1"/>
              </a:solidFill>
            </a:endParaRPr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Run simulation step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“Zero” forces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Calculate forces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Update position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Apply boundary conditions</a:t>
            </a:r>
            <a:endParaRPr sz="1600">
              <a:solidFill>
                <a:schemeClr val="dk1"/>
              </a:solidFill>
            </a:endParaRPr>
          </a:p>
          <a:p>
            <a:pPr indent="-152400" lvl="2" marL="114300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</a:pPr>
            <a:r>
              <a:t/>
            </a:r>
            <a:endParaRPr sz="1200"/>
          </a:p>
        </p:txBody>
      </p:sp>
      <p:grpSp>
        <p:nvGrpSpPr>
          <p:cNvPr id="285" name="Google Shape;285;p20"/>
          <p:cNvGrpSpPr/>
          <p:nvPr/>
        </p:nvGrpSpPr>
        <p:grpSpPr>
          <a:xfrm>
            <a:off x="5267800" y="2525388"/>
            <a:ext cx="3175200" cy="3175200"/>
            <a:chOff x="5267800" y="2525388"/>
            <a:chExt cx="3175200" cy="3175200"/>
          </a:xfrm>
        </p:grpSpPr>
        <p:sp>
          <p:nvSpPr>
            <p:cNvPr id="286" name="Google Shape;286;p20"/>
            <p:cNvSpPr/>
            <p:nvPr/>
          </p:nvSpPr>
          <p:spPr>
            <a:xfrm rot="10800000">
              <a:off x="5267800" y="2525388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 rot="10800000">
              <a:off x="5622598" y="2813838"/>
              <a:ext cx="450600" cy="450600"/>
            </a:xfrm>
            <a:prstGeom prst="rtTriangle">
              <a:avLst/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7577950" y="4056613"/>
            <a:ext cx="1332300" cy="914700"/>
            <a:chOff x="7577950" y="4056613"/>
            <a:chExt cx="1332300" cy="914700"/>
          </a:xfrm>
        </p:grpSpPr>
        <p:sp>
          <p:nvSpPr>
            <p:cNvPr id="289" name="Google Shape;289;p20"/>
            <p:cNvSpPr/>
            <p:nvPr/>
          </p:nvSpPr>
          <p:spPr>
            <a:xfrm>
              <a:off x="7577950" y="4341613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Applies velocity and force to position.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Applies force to velocity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7577950" y="4056613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Update Positions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1" name="Google Shape;291;p20"/>
          <p:cNvGrpSpPr/>
          <p:nvPr/>
        </p:nvGrpSpPr>
        <p:grpSpPr>
          <a:xfrm>
            <a:off x="6245650" y="2343188"/>
            <a:ext cx="1332300" cy="914700"/>
            <a:chOff x="6245650" y="2343188"/>
            <a:chExt cx="1332300" cy="914700"/>
          </a:xfrm>
        </p:grpSpPr>
        <p:sp>
          <p:nvSpPr>
            <p:cNvPr id="292" name="Google Shape;292;p20"/>
            <p:cNvSpPr/>
            <p:nvPr/>
          </p:nvSpPr>
          <p:spPr>
            <a:xfrm>
              <a:off x="6245650" y="2628188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LJ Forces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Coulombic Forces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6245650" y="2343188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Calculate Forces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94" name="Google Shape;294;p20"/>
          <p:cNvGrpSpPr/>
          <p:nvPr/>
        </p:nvGrpSpPr>
        <p:grpSpPr>
          <a:xfrm>
            <a:off x="4913350" y="4056613"/>
            <a:ext cx="1332300" cy="914700"/>
            <a:chOff x="4913350" y="4056613"/>
            <a:chExt cx="1332300" cy="914700"/>
          </a:xfrm>
        </p:grpSpPr>
        <p:sp>
          <p:nvSpPr>
            <p:cNvPr id="295" name="Google Shape;295;p20"/>
            <p:cNvSpPr/>
            <p:nvPr/>
          </p:nvSpPr>
          <p:spPr>
            <a:xfrm>
              <a:off x="4913350" y="4341613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Position is out of bounds, reflect velocity and reduce temperature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913350" y="4056613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Boundary Conditions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sp>
        <p:nvSpPr>
          <p:cNvPr id="297" name="Google Shape;297;p20"/>
          <p:cNvSpPr txBox="1"/>
          <p:nvPr>
            <p:ph idx="1" type="body"/>
          </p:nvPr>
        </p:nvSpPr>
        <p:spPr>
          <a:xfrm>
            <a:off x="5296450" y="1877000"/>
            <a:ext cx="3117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2" marL="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</a:pPr>
            <a:r>
              <a:rPr lang="en-US" sz="1900"/>
              <a:t>Each Simulation Step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type="title"/>
          </p:nvPr>
        </p:nvSpPr>
        <p:spPr>
          <a:xfrm>
            <a:off x="457150" y="466025"/>
            <a:ext cx="6911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Front End Implementation</a:t>
            </a:r>
            <a:endParaRPr sz="3000"/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216150" y="1748825"/>
            <a:ext cx="51117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All implementation was designed to allow as many machines to run and visualize the simulation as possible.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To achieve this, we decided to use the web browser for visual. They have many more examples as well as resources to get 3D visualizations working vs. something like C++.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5327850" y="1748825"/>
            <a:ext cx="36978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HTML5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ThreeJS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dat.GUI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Web requests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WebGL</a:t>
            </a:r>
            <a:r>
              <a:rPr lang="en-US" sz="1600"/>
              <a:t> (GLSL)</a:t>
            </a:r>
            <a:endParaRPr sz="1600"/>
          </a:p>
        </p:txBody>
      </p:sp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475" y="3440875"/>
            <a:ext cx="4462525" cy="24473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780000" dist="9525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title"/>
          </p:nvPr>
        </p:nvSpPr>
        <p:spPr>
          <a:xfrm>
            <a:off x="457300" y="481200"/>
            <a:ext cx="6174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b="1" lang="en-US" sz="3000"/>
              <a:t>Simulation Showcase</a:t>
            </a:r>
            <a:endParaRPr b="1" sz="3000"/>
          </a:p>
        </p:txBody>
      </p:sp>
      <p:pic>
        <p:nvPicPr>
          <p:cNvPr id="311" name="Google Shape;311;p22"/>
          <p:cNvPicPr preferRelativeResize="0"/>
          <p:nvPr/>
        </p:nvPicPr>
        <p:blipFill/>
        <p:spPr>
          <a:xfrm>
            <a:off x="305775" y="1130400"/>
            <a:ext cx="8532450" cy="44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441450" y="472100"/>
            <a:ext cx="8261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Results</a:t>
            </a:r>
            <a:endParaRPr sz="3000"/>
          </a:p>
        </p:txBody>
      </p:sp>
      <p:sp>
        <p:nvSpPr>
          <p:cNvPr id="317" name="Google Shape;317;p23"/>
          <p:cNvSpPr txBox="1"/>
          <p:nvPr>
            <p:ph idx="1" type="body"/>
          </p:nvPr>
        </p:nvSpPr>
        <p:spPr>
          <a:xfrm>
            <a:off x="406400" y="1727775"/>
            <a:ext cx="3807600" cy="2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Average  LJ forces at each time step (f_v)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Average of Coulombic Forces (fc_v)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Average torque forces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directly correlated to dipole calculations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975" y="1406225"/>
            <a:ext cx="4735000" cy="35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470675" y="431200"/>
            <a:ext cx="6570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b="1" lang="en-US" sz="3000"/>
              <a:t>Discussions: </a:t>
            </a:r>
            <a:r>
              <a:rPr b="1" lang="en-US" sz="3000"/>
              <a:t>Struggle Points</a:t>
            </a:r>
            <a:endParaRPr b="1" sz="3000"/>
          </a:p>
        </p:txBody>
      </p:sp>
      <p:sp>
        <p:nvSpPr>
          <p:cNvPr id="324" name="Google Shape;324;p24"/>
          <p:cNvSpPr txBox="1"/>
          <p:nvPr/>
        </p:nvSpPr>
        <p:spPr>
          <a:xfrm>
            <a:off x="402200" y="1246400"/>
            <a:ext cx="8310300" cy="4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Particles being initialized un-realistically close together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Causing LJ forces to “explode” the particles in a cramped space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Units, Units, Units! ! ! 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Determination of simulation type (NVT, NPT, NVE…)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“Ooh </a:t>
            </a: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shiny</a:t>
            </a: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” syndrome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started all of our work on wanting to recreate another simulation someone else ran, this led to many initial misunderstandings of the equations and procedure for our code.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We all do it, no shame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descr="a cartoon dog says me now squirrel in front of a man (Provided by Tenor)" id="325" name="Google Shape;3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475" y="3583750"/>
            <a:ext cx="3163875" cy="23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 txBox="1"/>
          <p:nvPr/>
        </p:nvSpPr>
        <p:spPr>
          <a:xfrm>
            <a:off x="2475325" y="6299050"/>
            <a:ext cx="59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Sebastians videos </a:t>
            </a:r>
            <a:r>
              <a:rPr lang="en-US">
                <a:solidFill>
                  <a:schemeClr val="lt1"/>
                </a:solidFill>
              </a:rPr>
              <a:t>https://www.youtube.com/watch?v=rSKMYc1CQHE&amp;t=954s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type="title"/>
          </p:nvPr>
        </p:nvSpPr>
        <p:spPr>
          <a:xfrm>
            <a:off x="430500" y="465150"/>
            <a:ext cx="657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ct val="140000"/>
              <a:buFont typeface="Georgia"/>
              <a:buNone/>
            </a:pPr>
            <a:r>
              <a:rPr b="1" lang="en-US" sz="3000"/>
              <a:t>Discussions: </a:t>
            </a:r>
            <a:r>
              <a:rPr b="1" lang="en-US" sz="3000"/>
              <a:t>Future Development</a:t>
            </a:r>
            <a:endParaRPr b="1" sz="3000"/>
          </a:p>
        </p:txBody>
      </p:sp>
      <p:sp>
        <p:nvSpPr>
          <p:cNvPr id="332" name="Google Shape;332;p25"/>
          <p:cNvSpPr txBox="1"/>
          <p:nvPr/>
        </p:nvSpPr>
        <p:spPr>
          <a:xfrm>
            <a:off x="310400" y="1128175"/>
            <a:ext cx="85725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Correctly implementing Coulombic forces (being worked on).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Static dynamics for correct rotational forces experienced.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Lock down all initial parameters.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Prevent user from changing them during run time.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Correct Initial bounds calculations on the UI side.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Reset simulation button.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Large-scale modularization.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Others implement their desired calculations.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Changing of molecules and atomic parameters.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Combine/merge energy and force calculations.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Implement other properties of water 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thermal expansion </a:t>
            </a: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coefficient</a:t>
            </a: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isobaric heat </a:t>
            </a: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capacity, dielectric constant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Monte-Carlo Simulation for bond angle prediction to achieve optimal bonds.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 error check mechanism to ensure all units match!! 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type="title"/>
          </p:nvPr>
        </p:nvSpPr>
        <p:spPr>
          <a:xfrm>
            <a:off x="450525" y="462325"/>
            <a:ext cx="8691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2900"/>
              <a:t>Hydrogen - Oxygen Bond Angle Optimization</a:t>
            </a:r>
            <a:endParaRPr sz="2900"/>
          </a:p>
        </p:txBody>
      </p:sp>
      <p:sp>
        <p:nvSpPr>
          <p:cNvPr id="338" name="Google Shape;338;p26"/>
          <p:cNvSpPr txBox="1"/>
          <p:nvPr/>
        </p:nvSpPr>
        <p:spPr>
          <a:xfrm>
            <a:off x="263000" y="1271775"/>
            <a:ext cx="51435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●"/>
            </a:pPr>
            <a:r>
              <a:rPr lang="en-US" sz="17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Bond angle change performed with a monte carlo algorithm</a:t>
            </a:r>
            <a:endParaRPr sz="17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erriweather Sans"/>
              <a:buChar char="●"/>
            </a:pPr>
            <a:r>
              <a:rPr lang="en-US" sz="17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If the bond angle results low potential energy accept else continue.</a:t>
            </a:r>
            <a:endParaRPr sz="17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9" name="Google Shape;339;p26"/>
          <p:cNvSpPr txBox="1"/>
          <p:nvPr/>
        </p:nvSpPr>
        <p:spPr>
          <a:xfrm rot="851">
            <a:off x="1689003" y="6147299"/>
            <a:ext cx="7267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Höllmer, P., Maggs, A. C., &amp; Krauth, W. (2024, July 16). </a:t>
            </a:r>
            <a:r>
              <a:rPr i="1" lang="en-US" sz="900">
                <a:solidFill>
                  <a:schemeClr val="lt1"/>
                </a:solidFill>
              </a:rPr>
              <a:t>Fast, approximation-free molecular simulation of the SPC/FW water model using non-reversible Markov chains</a:t>
            </a:r>
            <a:r>
              <a:rPr lang="en-US" sz="900">
                <a:solidFill>
                  <a:schemeClr val="lt1"/>
                </a:solidFill>
              </a:rPr>
              <a:t>. Nature News. https://www.nature.com/articles/s41598-024-66172-0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875" y="2610825"/>
            <a:ext cx="3786626" cy="26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 b="0" l="3057" r="3142" t="6716"/>
          <a:stretch/>
        </p:blipFill>
        <p:spPr>
          <a:xfrm>
            <a:off x="1368850" y="2426400"/>
            <a:ext cx="3577974" cy="331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55825" y="357179"/>
            <a:ext cx="7766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780"/>
              <a:buFont typeface="Georgia"/>
              <a:buNone/>
            </a:pPr>
            <a:r>
              <a:rPr b="1" lang="en-US" sz="2900"/>
              <a:t>Key Focus Areas </a:t>
            </a:r>
            <a:endParaRPr b="1" sz="2900"/>
          </a:p>
        </p:txBody>
      </p:sp>
      <p:grpSp>
        <p:nvGrpSpPr>
          <p:cNvPr id="50" name="Google Shape;50;p9"/>
          <p:cNvGrpSpPr/>
          <p:nvPr/>
        </p:nvGrpSpPr>
        <p:grpSpPr>
          <a:xfrm>
            <a:off x="1055403" y="1059053"/>
            <a:ext cx="7033189" cy="1347909"/>
            <a:chOff x="3977400" y="946003"/>
            <a:chExt cx="4094300" cy="1193579"/>
          </a:xfrm>
        </p:grpSpPr>
        <p:grpSp>
          <p:nvGrpSpPr>
            <p:cNvPr id="51" name="Google Shape;51;p9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52" name="Google Shape;52;p9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" name="Google Shape;53;p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4" name="Google Shape;54;p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Background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An accurate w</a:t>
              </a:r>
              <a:r>
                <a:rPr b="1" lang="en-US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ater simulation model is critical in many industries and chemical processes where water is a primary solvent (Energy, Pharmaceuticals etc..).</a:t>
              </a:r>
              <a:endParaRPr b="1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56;p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Slides 1 - 3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" name="Google Shape;57;p9"/>
          <p:cNvGrpSpPr/>
          <p:nvPr/>
        </p:nvGrpSpPr>
        <p:grpSpPr>
          <a:xfrm>
            <a:off x="1055403" y="2189190"/>
            <a:ext cx="7033189" cy="1347805"/>
            <a:chOff x="3977400" y="946003"/>
            <a:chExt cx="4094300" cy="1193487"/>
          </a:xfrm>
        </p:grpSpPr>
        <p:grpSp>
          <p:nvGrpSpPr>
            <p:cNvPr id="58" name="Google Shape;58;p9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59" name="Google Shape;59;p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E09E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" name="Google Shape;60;p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1" name="Google Shape;61;p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Numerical Modeling Algorithms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System Models (NPT, NVT), Structural Models (Simple Point Charge SPC, Transferable Intermolecular Potential TIP3P, SPC/E, TIP5P etc..).</a:t>
              </a:r>
              <a:endParaRPr b="1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Slides 4 - 9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" name="Google Shape;64;p9"/>
          <p:cNvGrpSpPr/>
          <p:nvPr/>
        </p:nvGrpSpPr>
        <p:grpSpPr>
          <a:xfrm>
            <a:off x="1055403" y="4447727"/>
            <a:ext cx="7033189" cy="1351230"/>
            <a:chOff x="3977400" y="946003"/>
            <a:chExt cx="4094300" cy="1196520"/>
          </a:xfrm>
        </p:grpSpPr>
        <p:grpSp>
          <p:nvGrpSpPr>
            <p:cNvPr id="65" name="Google Shape;65;p9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6" name="Google Shape;66;p9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7" name="Google Shape;67;p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" name="Google Shape;68;p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Simulation &amp; Future Developments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Brief Simulation showcase, ongoing improvements and performance considerations.</a:t>
              </a:r>
              <a:endParaRPr b="1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Slides 13 - 14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" name="Google Shape;71;p9"/>
          <p:cNvGrpSpPr/>
          <p:nvPr/>
        </p:nvGrpSpPr>
        <p:grpSpPr>
          <a:xfrm>
            <a:off x="1055403" y="3317635"/>
            <a:ext cx="7033189" cy="1347805"/>
            <a:chOff x="3977400" y="946003"/>
            <a:chExt cx="4094300" cy="1193487"/>
          </a:xfrm>
        </p:grpSpPr>
        <p:grpSp>
          <p:nvGrpSpPr>
            <p:cNvPr id="72" name="Google Shape;72;p9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73" name="Google Shape;73;p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4" name="Google Shape;74;p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5" name="Google Shape;75;p9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Software Implementation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Software stack (frontend development, backend, Docker, CMake, GUI).</a:t>
              </a:r>
              <a:endParaRPr b="1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9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Slides 10 - 12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type="title"/>
          </p:nvPr>
        </p:nvSpPr>
        <p:spPr>
          <a:xfrm>
            <a:off x="2659216" y="1660416"/>
            <a:ext cx="42510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4000"/>
              <a:t>Thank you!  </a:t>
            </a:r>
            <a:endParaRPr sz="4000"/>
          </a:p>
        </p:txBody>
      </p:sp>
      <p:sp>
        <p:nvSpPr>
          <p:cNvPr id="347" name="Google Shape;347;p27"/>
          <p:cNvSpPr txBox="1"/>
          <p:nvPr/>
        </p:nvSpPr>
        <p:spPr>
          <a:xfrm rot="851">
            <a:off x="1689003" y="6147299"/>
            <a:ext cx="7267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Höllmer, P., Maggs, A. C., &amp; Krauth, W. (2024, July 16). </a:t>
            </a:r>
            <a:r>
              <a:rPr i="1" lang="en-US" sz="900">
                <a:solidFill>
                  <a:schemeClr val="lt1"/>
                </a:solidFill>
              </a:rPr>
              <a:t>Fast, approximation-free molecular simulation of the SPC/FW water model using non-reversible Markov chains</a:t>
            </a:r>
            <a:r>
              <a:rPr lang="en-US" sz="900">
                <a:solidFill>
                  <a:schemeClr val="lt1"/>
                </a:solidFill>
              </a:rPr>
              <a:t>. Nature News. https://www.nature.com/articles/s41598-024-66172-0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772425" y="2159000"/>
            <a:ext cx="72675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Live Simulation </a:t>
            </a:r>
            <a:r>
              <a:rPr b="1" lang="en-US" sz="22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Showcase and Q&amp;A’s</a:t>
            </a:r>
            <a:endParaRPr sz="22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469850" y="352579"/>
            <a:ext cx="7766100" cy="57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References</a:t>
            </a:r>
            <a:endParaRPr b="1"/>
          </a:p>
        </p:txBody>
      </p:sp>
      <p:sp>
        <p:nvSpPr>
          <p:cNvPr id="355" name="Google Shape;355;p28"/>
          <p:cNvSpPr txBox="1"/>
          <p:nvPr>
            <p:ph idx="1" type="body"/>
          </p:nvPr>
        </p:nvSpPr>
        <p:spPr>
          <a:xfrm>
            <a:off x="457100" y="1087524"/>
            <a:ext cx="8170200" cy="45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Höllmer, P., Maggs, A. C., &amp; Krauth, W. (2024, July 16).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Fast, approximation-free molecular simulation of the SPC/FW water model using non-reversible Markov chains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Nature News.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https://www.nature.com/articles/s41598-024-66172-0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Izadi, S., &amp; Onufriev, A. V. (2016, August 21). </a:t>
            </a:r>
            <a:r>
              <a:rPr i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limit of rigid 3-point water models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 Journal of chemical physics. https://pmc.ncbi.nlm.nih.gov/articles/PMC4991989/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Martin.chaplin@btinternet.com, M. C. (n.d.). Water models.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https://water.lsbu.ac.uk/water/water_models.html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 Sans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detailed references please visit Notion page dedicated to this project: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https://www.notion.so/Molecular-Dynamic-Simulation-of-Water-130778e8c4238072b858de53ea4cbc5b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450525" y="462325"/>
            <a:ext cx="8691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2900"/>
              <a:t>Key Takeaways</a:t>
            </a:r>
            <a:endParaRPr sz="2900"/>
          </a:p>
        </p:txBody>
      </p:sp>
      <p:sp>
        <p:nvSpPr>
          <p:cNvPr id="361" name="Google Shape;361;p29"/>
          <p:cNvSpPr txBox="1"/>
          <p:nvPr/>
        </p:nvSpPr>
        <p:spPr>
          <a:xfrm>
            <a:off x="263000" y="1271775"/>
            <a:ext cx="51435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Water simulation models are crucial for scientific research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Complex computational methods enable molecular-level understanding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Ongoing research continues to improve simulation techniques (ML-approaches)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Interdisciplinary applications across pharmaceuticals, materials science, and energy</a:t>
            </a:r>
            <a:endParaRPr sz="18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 rot="851">
            <a:off x="1689003" y="6147299"/>
            <a:ext cx="7267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</a:rPr>
              <a:t>Höllmer, P., Maggs, A. C., &amp; Krauth, W. (2024, July 16). </a:t>
            </a:r>
            <a:r>
              <a:rPr i="1" lang="en-US" sz="900">
                <a:solidFill>
                  <a:schemeClr val="lt1"/>
                </a:solidFill>
              </a:rPr>
              <a:t>Fast, approximation-free molecular simulation of the SPC/FW water model using non-reversible Markov chains</a:t>
            </a:r>
            <a:r>
              <a:rPr lang="en-US" sz="900">
                <a:solidFill>
                  <a:schemeClr val="lt1"/>
                </a:solidFill>
              </a:rPr>
              <a:t>. Nature News. https://www.nature.com/articles/s41598-024-66172-0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457200" y="331250"/>
            <a:ext cx="8086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2900"/>
              <a:t>Applications of Water Simulation Models </a:t>
            </a:r>
            <a:endParaRPr sz="2900"/>
          </a:p>
        </p:txBody>
      </p:sp>
      <p:grpSp>
        <p:nvGrpSpPr>
          <p:cNvPr id="83" name="Google Shape;83;p10"/>
          <p:cNvGrpSpPr/>
          <p:nvPr/>
        </p:nvGrpSpPr>
        <p:grpSpPr>
          <a:xfrm>
            <a:off x="779363" y="1407350"/>
            <a:ext cx="2486829" cy="3711155"/>
            <a:chOff x="1118224" y="283725"/>
            <a:chExt cx="2090826" cy="4076400"/>
          </a:xfrm>
        </p:grpSpPr>
        <p:sp>
          <p:nvSpPr>
            <p:cNvPr id="84" name="Google Shape;84;p1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9E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R&amp;D focused on solvation effects, and drug efficacy.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Simulations help predict binding affinities (small molecule and ligand binding)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1233850" y="40453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09E19"/>
                  </a:solidFill>
                  <a:latin typeface="Roboto"/>
                  <a:ea typeface="Roboto"/>
                  <a:cs typeface="Roboto"/>
                  <a:sym typeface="Roboto"/>
                </a:rPr>
                <a:t>Pharmaceutical</a:t>
              </a:r>
              <a:endParaRPr b="1" sz="2200">
                <a:solidFill>
                  <a:srgbClr val="E09E1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09E19"/>
                  </a:solidFill>
                  <a:latin typeface="Roboto"/>
                  <a:ea typeface="Roboto"/>
                  <a:cs typeface="Roboto"/>
                  <a:sym typeface="Roboto"/>
                </a:rPr>
                <a:t>Research</a:t>
              </a:r>
              <a:endParaRPr b="1" sz="2200">
                <a:solidFill>
                  <a:srgbClr val="E09E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1126148" y="304028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Stabilizing drug receptor complexes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Prediction of ligand binding sites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0"/>
          <p:cNvGrpSpPr/>
          <p:nvPr/>
        </p:nvGrpSpPr>
        <p:grpSpPr>
          <a:xfrm>
            <a:off x="3328575" y="1407350"/>
            <a:ext cx="2486829" cy="3711155"/>
            <a:chOff x="1118224" y="283725"/>
            <a:chExt cx="2090826" cy="4076400"/>
          </a:xfrm>
        </p:grpSpPr>
        <p:sp>
          <p:nvSpPr>
            <p:cNvPr id="92" name="Google Shape;92;p1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9E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Materials hydration, Polymers &amp; Nano material.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Water interaction at the molecular level with polymers.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1256141" y="40453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09E19"/>
                  </a:solidFill>
                  <a:latin typeface="Roboto"/>
                  <a:ea typeface="Roboto"/>
                  <a:cs typeface="Roboto"/>
                  <a:sym typeface="Roboto"/>
                </a:rPr>
                <a:t>Material Science</a:t>
              </a:r>
              <a:endParaRPr b="1" sz="2200">
                <a:solidFill>
                  <a:srgbClr val="E09E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126148" y="304028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Polymer structure flexibility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Enhanced Material design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Thermal studies of materials in presence of water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0"/>
          <p:cNvGrpSpPr/>
          <p:nvPr/>
        </p:nvGrpSpPr>
        <p:grpSpPr>
          <a:xfrm>
            <a:off x="5877763" y="1407350"/>
            <a:ext cx="2486829" cy="3711155"/>
            <a:chOff x="1118224" y="283725"/>
            <a:chExt cx="2090826" cy="4076400"/>
          </a:xfrm>
        </p:grpSpPr>
        <p:sp>
          <p:nvSpPr>
            <p:cNvPr id="100" name="Google Shape;100;p1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E09E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Thermodynamics</a:t>
              </a:r>
              <a:r>
                <a:rPr b="1" lang="en-US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properties under various conditions.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Thermodynamic behavior of water under extreme conditions 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rgbClr val="E09E19"/>
                  </a:solidFill>
                  <a:latin typeface="Roboto"/>
                  <a:ea typeface="Roboto"/>
                  <a:cs typeface="Roboto"/>
                  <a:sym typeface="Roboto"/>
                </a:rPr>
                <a:t>Nuclear Energy </a:t>
              </a:r>
              <a:endParaRPr b="1" sz="2200">
                <a:solidFill>
                  <a:srgbClr val="E09E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1126148" y="304028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 studies in supercritical temperatures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water density and entropy changes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Radiation induced changes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type="title"/>
          </p:nvPr>
        </p:nvSpPr>
        <p:spPr>
          <a:xfrm>
            <a:off x="482588" y="477700"/>
            <a:ext cx="8446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b="1" lang="en-US" sz="3000"/>
              <a:t>Existing Structural Models </a:t>
            </a:r>
            <a:endParaRPr b="1" sz="3000"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1726700" y="2217377"/>
            <a:ext cx="5957975" cy="643500"/>
            <a:chOff x="1593000" y="2322568"/>
            <a:chExt cx="5957975" cy="643500"/>
          </a:xfrm>
        </p:grpSpPr>
        <p:sp>
          <p:nvSpPr>
            <p:cNvPr id="113" name="Google Shape;113;p1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365075" y="239498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Simple Point Charge 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9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rigid 3 - point model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Fixed atomic charges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Other variations include SPC/E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1"/>
          <p:cNvGrpSpPr/>
          <p:nvPr/>
        </p:nvGrpSpPr>
        <p:grpSpPr>
          <a:xfrm>
            <a:off x="1726713" y="2860877"/>
            <a:ext cx="5957975" cy="643500"/>
            <a:chOff x="1593000" y="2322568"/>
            <a:chExt cx="5957975" cy="643500"/>
          </a:xfrm>
        </p:grpSpPr>
        <p:sp>
          <p:nvSpPr>
            <p:cNvPr id="121" name="Google Shape;121;p1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365075" y="239498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Transferable Intermolecular Potential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9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Three  point model optimized for MD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Used for bi-</a:t>
              </a: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molecular</a:t>
              </a: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studies 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Other versions TIP3P, TIP4P, TIP5P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1"/>
          <p:cNvGrpSpPr/>
          <p:nvPr/>
        </p:nvGrpSpPr>
        <p:grpSpPr>
          <a:xfrm>
            <a:off x="1726725" y="3504377"/>
            <a:ext cx="5957975" cy="643500"/>
            <a:chOff x="1593000" y="2322568"/>
            <a:chExt cx="5957975" cy="643500"/>
          </a:xfrm>
        </p:grpSpPr>
        <p:sp>
          <p:nvSpPr>
            <p:cNvPr id="129" name="Google Shape;129;p1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2365075" y="239498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Polarizable Water Model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9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Adjusts dipoles based on local </a:t>
              </a: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model water’s dielectric property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b="1" lang="en-US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Other versions MB-Pol, POL3</a:t>
              </a:r>
              <a:endParaRPr b="1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6" name="Google Shape;13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525" y="989825"/>
            <a:ext cx="1636725" cy="12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250" y="4300277"/>
            <a:ext cx="32004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00" y="4147875"/>
            <a:ext cx="2453224" cy="14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 rot="-5400000">
            <a:off x="1589225" y="1205550"/>
            <a:ext cx="2604600" cy="3356700"/>
          </a:xfrm>
          <a:prstGeom prst="rect">
            <a:avLst/>
          </a:prstGeom>
          <a:solidFill>
            <a:srgbClr val="E09E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2"/>
          <p:cNvGrpSpPr/>
          <p:nvPr/>
        </p:nvGrpSpPr>
        <p:grpSpPr>
          <a:xfrm>
            <a:off x="1441062" y="1721238"/>
            <a:ext cx="3003613" cy="2310035"/>
            <a:chOff x="2016765" y="2346557"/>
            <a:chExt cx="2960100" cy="2192100"/>
          </a:xfrm>
        </p:grpSpPr>
        <p:sp>
          <p:nvSpPr>
            <p:cNvPr id="145" name="Google Shape;145;p12"/>
            <p:cNvSpPr/>
            <p:nvPr/>
          </p:nvSpPr>
          <p:spPr>
            <a:xfrm flipH="1">
              <a:off x="2016765" y="2346557"/>
              <a:ext cx="2960100" cy="2192100"/>
            </a:xfrm>
            <a:prstGeom prst="snip1Rect">
              <a:avLst>
                <a:gd fmla="val 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 txBox="1"/>
            <p:nvPr/>
          </p:nvSpPr>
          <p:spPr>
            <a:xfrm>
              <a:off x="2251491" y="2389476"/>
              <a:ext cx="2537400" cy="19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Canonical</a:t>
              </a:r>
              <a:r>
                <a:rPr b="1"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Ensemble Method (NVT)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Represents a system with a fixed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number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of particles (N), Volume (V), and temperature (T)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for simulation 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requiring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constant 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environmental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conditions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Applied i  molecular 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dynamics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to investigate temperature dependent 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phenomenon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such as 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crystallization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7" name="Google Shape;147;p12"/>
          <p:cNvSpPr txBox="1"/>
          <p:nvPr>
            <p:ph type="title"/>
          </p:nvPr>
        </p:nvSpPr>
        <p:spPr>
          <a:xfrm>
            <a:off x="444850" y="462350"/>
            <a:ext cx="84492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2900"/>
              <a:t>Canonical Ensembles vs Ensemble Methods</a:t>
            </a:r>
            <a:endParaRPr sz="2900"/>
          </a:p>
        </p:txBody>
      </p:sp>
      <p:grpSp>
        <p:nvGrpSpPr>
          <p:cNvPr id="148" name="Google Shape;148;p12"/>
          <p:cNvGrpSpPr/>
          <p:nvPr/>
        </p:nvGrpSpPr>
        <p:grpSpPr>
          <a:xfrm>
            <a:off x="4571020" y="1581449"/>
            <a:ext cx="3352730" cy="2618907"/>
            <a:chOff x="4572690" y="1597472"/>
            <a:chExt cx="1827300" cy="1989900"/>
          </a:xfrm>
        </p:grpSpPr>
        <p:sp>
          <p:nvSpPr>
            <p:cNvPr id="149" name="Google Shape;149;p12"/>
            <p:cNvSpPr/>
            <p:nvPr/>
          </p:nvSpPr>
          <p:spPr>
            <a:xfrm rot="5400000">
              <a:off x="4491390" y="1678772"/>
              <a:ext cx="1989900" cy="182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2"/>
            <p:cNvSpPr txBox="1"/>
            <p:nvPr/>
          </p:nvSpPr>
          <p:spPr>
            <a:xfrm>
              <a:off x="4785393" y="1703695"/>
              <a:ext cx="1401900" cy="159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Ensemble Methods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Broader term simulations that under various conditions (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microcanonical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(NVE) and grand 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canonical</a:t>
              </a:r>
              <a:r>
                <a:rPr lang="en-U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ensembles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Microcanonical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is fixed energy, volume and number of particles (NVE)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in Energy conservation studies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Adsorption</a:t>
              </a:r>
              <a:r>
                <a:rPr lang="en-US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phase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552975" y="1282400"/>
            <a:ext cx="84177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2900">
                <a:solidFill>
                  <a:schemeClr val="dk1"/>
                </a:solidFill>
              </a:rPr>
              <a:t>Model water under constant thermodynamic conditions with gradual cooling and hydrogen bonding interactions using a hybrid SPC model with NVT system conditions.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57" name="Google Shape;157;p13"/>
          <p:cNvSpPr txBox="1"/>
          <p:nvPr/>
        </p:nvSpPr>
        <p:spPr>
          <a:xfrm>
            <a:off x="472625" y="464350"/>
            <a:ext cx="46923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2822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Our Objective: </a:t>
            </a:r>
            <a:endParaRPr b="1" sz="3000">
              <a:solidFill>
                <a:srgbClr val="C2822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443825" y="483650"/>
            <a:ext cx="67551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ct val="66666"/>
              <a:buFont typeface="Georgia"/>
              <a:buNone/>
            </a:pPr>
            <a:r>
              <a:rPr lang="en-US" sz="3000"/>
              <a:t>Methods: </a:t>
            </a:r>
            <a:r>
              <a:rPr lang="en-US" sz="3000"/>
              <a:t>Lennard Jones Potential </a:t>
            </a:r>
            <a:endParaRPr sz="3000"/>
          </a:p>
        </p:txBody>
      </p:sp>
      <p:sp>
        <p:nvSpPr>
          <p:cNvPr id="163" name="Google Shape;163;p14"/>
          <p:cNvSpPr txBox="1"/>
          <p:nvPr/>
        </p:nvSpPr>
        <p:spPr>
          <a:xfrm>
            <a:off x="2200225" y="6355625"/>
            <a:ext cx="2787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 u="sng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Reference</a:t>
            </a:r>
            <a:r>
              <a:rPr i="1" lang="en-US" sz="1000" u="sng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: Chem279 Lecture 2 slide 9 - 14</a:t>
            </a:r>
            <a:endParaRPr i="1" sz="1000" u="sng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64" name="Google Shape;164;p14"/>
          <p:cNvSpPr txBox="1"/>
          <p:nvPr>
            <p:ph idx="1" type="body"/>
          </p:nvPr>
        </p:nvSpPr>
        <p:spPr>
          <a:xfrm>
            <a:off x="457200" y="1507550"/>
            <a:ext cx="49089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1600">
                <a:solidFill>
                  <a:schemeClr val="dk1"/>
                </a:solidFill>
              </a:rPr>
              <a:t>Consider a simple point charge model interaction</a:t>
            </a:r>
            <a:endParaRPr sz="1600">
              <a:solidFill>
                <a:schemeClr val="dk1"/>
              </a:solidFill>
            </a:endParaRPr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Spherically symmetric atoms 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i.e. no directional chemical bonds </a:t>
            </a:r>
            <a:endParaRPr sz="1600">
              <a:solidFill>
                <a:schemeClr val="dk1"/>
              </a:solidFill>
            </a:endParaRPr>
          </a:p>
          <a:p>
            <a:pPr indent="-215900" lvl="2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intermolecular interactions </a:t>
            </a:r>
            <a:endParaRPr sz="1600">
              <a:solidFill>
                <a:schemeClr val="dk1"/>
              </a:solidFill>
            </a:endParaRPr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>
                <a:solidFill>
                  <a:schemeClr val="dk1"/>
                </a:solidFill>
              </a:rPr>
              <a:t>12-6 Lennard-Jones Potential </a:t>
            </a:r>
            <a:endParaRPr sz="1600">
              <a:solidFill>
                <a:schemeClr val="dk1"/>
              </a:solidFill>
            </a:endParaRPr>
          </a:p>
          <a:p>
            <a:pPr indent="-152400" lvl="2" marL="1143000" rtl="0" algn="l"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4095" l="0" r="0" t="0"/>
          <a:stretch/>
        </p:blipFill>
        <p:spPr>
          <a:xfrm>
            <a:off x="5518500" y="1269350"/>
            <a:ext cx="3114625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50" y="3272050"/>
            <a:ext cx="3017926" cy="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00" y="3835250"/>
            <a:ext cx="3912125" cy="9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/>
        </p:nvSpPr>
        <p:spPr>
          <a:xfrm>
            <a:off x="0" y="6601325"/>
            <a:ext cx="887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Izadi, S., &amp; Onufriev, A. V. (2016, August 21). </a:t>
            </a:r>
            <a:r>
              <a:rPr i="1" lang="en-US" sz="800">
                <a:solidFill>
                  <a:schemeClr val="lt1"/>
                </a:solidFill>
              </a:rPr>
              <a:t>Accuracy limit of rigid 3-point water models</a:t>
            </a:r>
            <a:r>
              <a:rPr lang="en-US" sz="800">
                <a:solidFill>
                  <a:schemeClr val="lt1"/>
                </a:solidFill>
              </a:rPr>
              <a:t>. The Journal of chemical physics. https://pmc.ncbi.nlm.nih.gov/articles/PMC4991989/ 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6">
            <a:alphaModFix/>
          </a:blip>
          <a:srcRect b="80709" l="0" r="1097" t="2438"/>
          <a:stretch/>
        </p:blipFill>
        <p:spPr>
          <a:xfrm>
            <a:off x="457200" y="4694763"/>
            <a:ext cx="7581777" cy="56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443800" y="344650"/>
            <a:ext cx="8116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Methods: </a:t>
            </a:r>
            <a:r>
              <a:rPr lang="en-US" sz="3000"/>
              <a:t>LJ Force Calculations </a:t>
            </a:r>
            <a:endParaRPr sz="3000"/>
          </a:p>
        </p:txBody>
      </p:sp>
      <p:pic>
        <p:nvPicPr>
          <p:cNvPr id="175" name="Google Shape;1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335" y="2163500"/>
            <a:ext cx="3650523" cy="93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 txBox="1"/>
          <p:nvPr/>
        </p:nvSpPr>
        <p:spPr>
          <a:xfrm>
            <a:off x="682175" y="1185625"/>
            <a:ext cx="7085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600"/>
              <a:buFont typeface="Merriweather Sans"/>
              <a:buChar char="●"/>
            </a:pPr>
            <a:r>
              <a:rPr lang="en-US" sz="16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Derivative of LJ potential to get the forces at the different time steps </a:t>
            </a:r>
            <a:endParaRPr sz="16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2200225" y="6347875"/>
            <a:ext cx="2787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 u="sng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Reference: Chem279 Lecture 2 slide 9 - 14</a:t>
            </a:r>
            <a:endParaRPr i="1" sz="1000" u="sng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225" y="3137600"/>
            <a:ext cx="4479174" cy="15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447000" y="270275"/>
            <a:ext cx="85446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</a:pPr>
            <a:r>
              <a:rPr lang="en-US" sz="3000"/>
              <a:t>Methods: </a:t>
            </a:r>
            <a:r>
              <a:rPr lang="en-US" sz="2900"/>
              <a:t>Dipole Moment and </a:t>
            </a:r>
            <a:r>
              <a:rPr lang="en-US" sz="2900"/>
              <a:t>Coulombic</a:t>
            </a:r>
            <a:r>
              <a:rPr lang="en-US" sz="2900"/>
              <a:t> Interactions</a:t>
            </a:r>
            <a:endParaRPr sz="2900"/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37421" l="0" r="665" t="0"/>
          <a:stretch/>
        </p:blipFill>
        <p:spPr>
          <a:xfrm>
            <a:off x="108213" y="1173875"/>
            <a:ext cx="8927574" cy="254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 txBox="1"/>
          <p:nvPr/>
        </p:nvSpPr>
        <p:spPr>
          <a:xfrm>
            <a:off x="6204600" y="6494400"/>
            <a:ext cx="2787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 u="sng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Reference: Chem279 Lecture 2 slide 9 - 14</a:t>
            </a:r>
            <a:endParaRPr i="1" sz="1000" u="sng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299875" y="4089550"/>
            <a:ext cx="8544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●"/>
            </a:pPr>
            <a:r>
              <a:rPr lang="en-US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coulombic interactions well be broken down into more specific forces </a:t>
            </a:r>
            <a:endParaRPr sz="1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